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60" r:id="rId6"/>
    <p:sldId id="261" r:id="rId7"/>
    <p:sldId id="259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2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704" autoAdjust="0"/>
  </p:normalViewPr>
  <p:slideViewPr>
    <p:cSldViewPr snapToGrid="0" snapToObjects="1">
      <p:cViewPr varScale="1">
        <p:scale>
          <a:sx n="108" d="100"/>
          <a:sy n="108" d="100"/>
        </p:scale>
        <p:origin x="-10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F3E0-6679-474D-A8D1-13EADE74D82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06A6-1CB2-AA4D-A1B9-D75050771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9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F3E0-6679-474D-A8D1-13EADE74D82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06A6-1CB2-AA4D-A1B9-D75050771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F3E0-6679-474D-A8D1-13EADE74D82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06A6-1CB2-AA4D-A1B9-D75050771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3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F3E0-6679-474D-A8D1-13EADE74D82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06A6-1CB2-AA4D-A1B9-D75050771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4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F3E0-6679-474D-A8D1-13EADE74D82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06A6-1CB2-AA4D-A1B9-D75050771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7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F3E0-6679-474D-A8D1-13EADE74D82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06A6-1CB2-AA4D-A1B9-D75050771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4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F3E0-6679-474D-A8D1-13EADE74D82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06A6-1CB2-AA4D-A1B9-D75050771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0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F3E0-6679-474D-A8D1-13EADE74D82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06A6-1CB2-AA4D-A1B9-D75050771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7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F3E0-6679-474D-A8D1-13EADE74D82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06A6-1CB2-AA4D-A1B9-D75050771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F3E0-6679-474D-A8D1-13EADE74D82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06A6-1CB2-AA4D-A1B9-D75050771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4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F3E0-6679-474D-A8D1-13EADE74D82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06A6-1CB2-AA4D-A1B9-D75050771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0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5F3E0-6679-474D-A8D1-13EADE74D82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206A6-1CB2-AA4D-A1B9-D75050771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6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hyperlink" Target="http://ctl.utexas.edu/teaching/flipping-a-class/what)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1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hyperlink" Target="http://ctl.utexas.edu/teaching/flipping-a-class/what)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MATUL Presentation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Amanda Sanchez, Ph.D. </a:t>
            </a:r>
          </a:p>
          <a:p>
            <a:r>
              <a:rPr lang="en-US" dirty="0" smtClean="0"/>
              <a:t>Executive Director </a:t>
            </a:r>
          </a:p>
          <a:p>
            <a:r>
              <a:rPr lang="en-US" dirty="0" err="1" smtClean="0"/>
              <a:t>CaCHE</a:t>
            </a:r>
            <a:r>
              <a:rPr lang="en-US" dirty="0" smtClean="0"/>
              <a:t> Global</a:t>
            </a:r>
            <a:endParaRPr lang="en-US" dirty="0"/>
          </a:p>
        </p:txBody>
      </p:sp>
      <p:pic>
        <p:nvPicPr>
          <p:cNvPr id="4" name="Picture 3" descr="CaCHE 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92" y="379778"/>
            <a:ext cx="57150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8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4F81BD"/>
                </a:solidFill>
              </a:rPr>
              <a:t>Academic Mentor Training</a:t>
            </a:r>
            <a:endParaRPr lang="en-US" sz="5400" b="1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r>
              <a:rPr lang="en-US" sz="5400" dirty="0" smtClean="0"/>
              <a:t>Orientation </a:t>
            </a:r>
          </a:p>
          <a:p>
            <a:r>
              <a:rPr lang="en-US" sz="5400" dirty="0" smtClean="0"/>
              <a:t>Online Course</a:t>
            </a:r>
          </a:p>
          <a:p>
            <a:r>
              <a:rPr lang="en-US" sz="5400" dirty="0" smtClean="0"/>
              <a:t>Onsite Practicum </a:t>
            </a:r>
          </a:p>
          <a:p>
            <a:r>
              <a:rPr lang="en-US" sz="5400" dirty="0" smtClean="0"/>
              <a:t>Ongoing Professional Development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6653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4F81BD"/>
                </a:solidFill>
              </a:rPr>
              <a:t>Reflection</a:t>
            </a:r>
            <a:endParaRPr lang="en-US" sz="6600" dirty="0">
              <a:solidFill>
                <a:srgbClr val="4F81BD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395" y="1600200"/>
            <a:ext cx="5399405" cy="31686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287394" y="4768850"/>
            <a:ext cx="53994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(© image </a:t>
            </a:r>
            <a:r>
              <a:rPr lang="en-US" sz="1200" dirty="0" smtClean="0"/>
              <a:t>source: </a:t>
            </a: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://ctl.utexas.edu/teaching/flipping-a-class/what)</a:t>
            </a:r>
            <a:endParaRPr lang="en-US" sz="1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OverView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WorldView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MyView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2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90420"/>
              </p:ext>
            </p:extLst>
          </p:nvPr>
        </p:nvGraphicFramePr>
        <p:xfrm>
          <a:off x="0" y="-15061"/>
          <a:ext cx="9959772" cy="7199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6502400" imgH="7683500" progId="Word.Document.12">
                  <p:embed/>
                </p:oleObj>
              </mc:Choice>
              <mc:Fallback>
                <p:oleObj name="Document" r:id="rId3" imgW="6502400" imgH="7683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5061"/>
                        <a:ext cx="9959772" cy="7199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967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4F81BD"/>
                </a:solidFill>
              </a:rPr>
              <a:t>Contextualization</a:t>
            </a:r>
            <a:endParaRPr lang="en-US" sz="6600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Internship Connections</a:t>
            </a:r>
          </a:p>
          <a:p>
            <a:r>
              <a:rPr lang="en-US" dirty="0" smtClean="0"/>
              <a:t>Service Learning Seed Projects </a:t>
            </a:r>
          </a:p>
          <a:p>
            <a:r>
              <a:rPr lang="en-US" dirty="0" smtClean="0"/>
              <a:t>Curriculum Design </a:t>
            </a:r>
          </a:p>
          <a:p>
            <a:pPr lvl="1"/>
            <a:r>
              <a:rPr lang="en-US" dirty="0" smtClean="0"/>
              <a:t>4C Learning Framework</a:t>
            </a:r>
          </a:p>
          <a:p>
            <a:pPr lvl="1"/>
            <a:r>
              <a:rPr lang="en-US" dirty="0" smtClean="0"/>
              <a:t>Curriculum Framework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06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198406"/>
              </p:ext>
            </p:extLst>
          </p:nvPr>
        </p:nvGraphicFramePr>
        <p:xfrm>
          <a:off x="0" y="20145"/>
          <a:ext cx="9144000" cy="6837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3" imgW="6502400" imgH="7200900" progId="Word.Document.12">
                  <p:embed/>
                </p:oleObj>
              </mc:Choice>
              <mc:Fallback>
                <p:oleObj name="Document" r:id="rId3" imgW="6502400" imgH="7200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0145"/>
                        <a:ext cx="9144000" cy="6837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154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787427"/>
              </p:ext>
            </p:extLst>
          </p:nvPr>
        </p:nvGraphicFramePr>
        <p:xfrm>
          <a:off x="0" y="0"/>
          <a:ext cx="98771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3" imgW="6502400" imgH="3187700" progId="Word.Document.12">
                  <p:embed/>
                </p:oleObj>
              </mc:Choice>
              <mc:Fallback>
                <p:oleObj name="Document" r:id="rId3" imgW="6502400" imgH="3187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877125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103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c-learning framew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9"/>
            <a:ext cx="9144000" cy="687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26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6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(© image source: </a:t>
            </a:r>
            <a:r>
              <a:rPr lang="en-US" sz="1200" dirty="0">
                <a:hlinkClick r:id="rId3"/>
              </a:rPr>
              <a:t>http://ctl.utexas.edu/teaching/flipping-a-class/what)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3744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609" y="479881"/>
            <a:ext cx="878799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 err="1" smtClean="0"/>
              <a:t>CaCHE</a:t>
            </a:r>
            <a:r>
              <a:rPr lang="en-US" dirty="0" smtClean="0"/>
              <a:t> Global does to support our programs…and how we might partner with MATUL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331377"/>
            <a:ext cx="4038600" cy="4018326"/>
          </a:xfrm>
        </p:spPr>
        <p:txBody>
          <a:bodyPr>
            <a:normAutofit/>
          </a:bodyPr>
          <a:lstStyle/>
          <a:p>
            <a:r>
              <a:rPr lang="en-US" b="1" dirty="0" smtClean="0"/>
              <a:t>Cultivate the network </a:t>
            </a:r>
            <a:r>
              <a:rPr lang="en-US" sz="1800" dirty="0" smtClean="0"/>
              <a:t>(learning from related organizations &amp; sharing knowledge across the </a:t>
            </a:r>
            <a:r>
              <a:rPr lang="en-US" sz="1800" dirty="0" err="1" smtClean="0"/>
              <a:t>CaCHE</a:t>
            </a:r>
            <a:r>
              <a:rPr lang="en-US" sz="1800" dirty="0" smtClean="0"/>
              <a:t> network)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Curriculum development </a:t>
            </a:r>
            <a:r>
              <a:rPr lang="en-US" sz="1800" dirty="0" smtClean="0"/>
              <a:t>(Adaptation of online curriculum for our local programs) 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340945"/>
            <a:ext cx="4038600" cy="4018326"/>
          </a:xfrm>
        </p:spPr>
        <p:txBody>
          <a:bodyPr>
            <a:normAutofit/>
          </a:bodyPr>
          <a:lstStyle/>
          <a:p>
            <a:r>
              <a:rPr lang="en-US" b="1" dirty="0" smtClean="0"/>
              <a:t>Facilitator Training </a:t>
            </a:r>
            <a:r>
              <a:rPr lang="en-US" sz="1800" dirty="0" smtClean="0"/>
              <a:t>(Four-phase model, recruiting the right people, adequate follow-through and communication)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Institutional Partnerships </a:t>
            </a:r>
            <a:r>
              <a:rPr lang="en-US" sz="1800" dirty="0" smtClean="0"/>
              <a:t>(connecting with potential certifying partners)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70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Questions for Discussion </a:t>
            </a:r>
            <a:endParaRPr lang="en-US" sz="2400" dirty="0"/>
          </a:p>
        </p:txBody>
      </p:sp>
      <p:pic>
        <p:nvPicPr>
          <p:cNvPr id="7" name="Picture Placeholder 6" descr="j0315598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r="24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327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Shared Vision 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956710"/>
          </a:xfrm>
        </p:spPr>
        <p:txBody>
          <a:bodyPr>
            <a:noAutofit/>
          </a:bodyPr>
          <a:lstStyle/>
          <a:p>
            <a:r>
              <a:rPr lang="en-US" sz="1800" dirty="0" err="1" smtClean="0"/>
              <a:t>CaCHE</a:t>
            </a:r>
            <a:r>
              <a:rPr lang="en-US" sz="1800" dirty="0" smtClean="0"/>
              <a:t> is a vision to </a:t>
            </a:r>
            <a:r>
              <a:rPr lang="en-US" sz="1800" i="1" dirty="0" smtClean="0"/>
              <a:t>disciple</a:t>
            </a:r>
            <a:r>
              <a:rPr lang="en-US" sz="1800" dirty="0" smtClean="0"/>
              <a:t> the nations by offering </a:t>
            </a:r>
            <a:r>
              <a:rPr lang="en-US" sz="1800" u="sng" dirty="0" smtClean="0"/>
              <a:t>church-based, community-centered higher education</a:t>
            </a:r>
            <a:r>
              <a:rPr lang="en-US" sz="1800" dirty="0" smtClean="0"/>
              <a:t> programs. </a:t>
            </a:r>
            <a:endParaRPr lang="en-US" sz="180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612775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8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Who We Are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3" name="Content Placeholder 12" descr="BMoffitt Pic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6" b="5706"/>
          <a:stretch>
            <a:fillRect/>
          </a:stretch>
        </p:blipFill>
        <p:spPr>
          <a:xfrm>
            <a:off x="457200" y="1535113"/>
            <a:ext cx="4040188" cy="4591050"/>
          </a:xfrm>
        </p:spPr>
      </p:pic>
      <p:pic>
        <p:nvPicPr>
          <p:cNvPr id="12" name="Content Placeholder 11" descr="Amanda and Corrie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0" r="25240"/>
          <a:stretch>
            <a:fillRect/>
          </a:stretch>
        </p:blipFill>
        <p:spPr>
          <a:xfrm>
            <a:off x="4645025" y="1535113"/>
            <a:ext cx="4041775" cy="4591050"/>
          </a:xfrm>
        </p:spPr>
      </p:pic>
    </p:spTree>
    <p:extLst>
      <p:ext uri="{BB962C8B-B14F-4D97-AF65-F5344CB8AC3E}">
        <p14:creationId xmlns:p14="http://schemas.microsoft.com/office/powerpoint/2010/main" val="366125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8614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CaCHE</a:t>
            </a:r>
            <a:r>
              <a:rPr lang="en-US" sz="2800" dirty="0" smtClean="0"/>
              <a:t> Explained…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94188" cy="5004397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Church-based: </a:t>
            </a:r>
            <a:r>
              <a:rPr lang="en-US" sz="1600" dirty="0" smtClean="0"/>
              <a:t>We seek to work through local churches, or an institution that has church support behind it. </a:t>
            </a:r>
          </a:p>
          <a:p>
            <a:endParaRPr lang="en-US" sz="1600" dirty="0"/>
          </a:p>
          <a:p>
            <a:r>
              <a:rPr lang="en-US" sz="1600" b="1" dirty="0" smtClean="0"/>
              <a:t>Community-centered</a:t>
            </a:r>
            <a:r>
              <a:rPr lang="en-US" sz="1600" dirty="0" smtClean="0"/>
              <a:t>: Our programs focus on equipping students to be servant leaders in their local communities through sacrificial volunteer service; we also want our programs to draw upon local expertise and learning opportunities provided through internships. </a:t>
            </a:r>
          </a:p>
          <a:p>
            <a:endParaRPr lang="en-US" sz="1600" dirty="0"/>
          </a:p>
          <a:p>
            <a:r>
              <a:rPr lang="en-US" sz="1600" b="1" dirty="0" smtClean="0"/>
              <a:t>Higher education: </a:t>
            </a:r>
            <a:r>
              <a:rPr lang="en-US" sz="1600" dirty="0" smtClean="0"/>
              <a:t>Our programs leverage a variety of high-quality online content to give students a </a:t>
            </a:r>
            <a:r>
              <a:rPr lang="en-US" sz="1600" dirty="0" err="1" smtClean="0"/>
              <a:t>wholistic</a:t>
            </a:r>
            <a:r>
              <a:rPr lang="en-US" sz="1600" dirty="0" smtClean="0"/>
              <a:t> post-secondary education that focuses on Christian worldview, liberal arts, and professional studies. </a:t>
            </a:r>
            <a:endParaRPr lang="en-US" sz="1600" b="1" dirty="0"/>
          </a:p>
        </p:txBody>
      </p:sp>
      <p:pic>
        <p:nvPicPr>
          <p:cNvPr id="7" name="Content Placeholder 6" descr="bokeh-553439_12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0" r="20900"/>
          <a:stretch>
            <a:fillRect/>
          </a:stretch>
        </p:blipFill>
        <p:spPr>
          <a:xfrm>
            <a:off x="4152824" y="914434"/>
            <a:ext cx="4533975" cy="5191543"/>
          </a:xfrm>
        </p:spPr>
      </p:pic>
    </p:spTree>
    <p:extLst>
      <p:ext uri="{BB962C8B-B14F-4D97-AF65-F5344CB8AC3E}">
        <p14:creationId xmlns:p14="http://schemas.microsoft.com/office/powerpoint/2010/main" val="25666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2" b="-71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54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60968" cy="586405"/>
          </a:xfrm>
        </p:spPr>
        <p:txBody>
          <a:bodyPr/>
          <a:lstStyle/>
          <a:p>
            <a:r>
              <a:rPr lang="en-US" dirty="0" smtClean="0"/>
              <a:t>The Pieces of </a:t>
            </a:r>
            <a:r>
              <a:rPr lang="en-US" dirty="0" err="1" smtClean="0"/>
              <a:t>CaCHE</a:t>
            </a:r>
            <a:r>
              <a:rPr lang="en-US" dirty="0" smtClean="0"/>
              <a:t> Explained…</a:t>
            </a:r>
            <a:endParaRPr lang="en-US" dirty="0"/>
          </a:p>
        </p:txBody>
      </p:sp>
      <p:pic>
        <p:nvPicPr>
          <p:cNvPr id="5" name="Content Placeholder 4" descr="connect-20333_12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0" r="20900"/>
          <a:stretch>
            <a:fillRect/>
          </a:stretch>
        </p:blipFill>
        <p:spPr>
          <a:xfrm>
            <a:off x="3921438" y="503948"/>
            <a:ext cx="5111750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57113"/>
            <a:ext cx="3353067" cy="509994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Facilitated in a local church context</a:t>
            </a:r>
          </a:p>
          <a:p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Guided by skilled Academic Mentors</a:t>
            </a:r>
          </a:p>
          <a:p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Innovative curriculum</a:t>
            </a:r>
          </a:p>
          <a:p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University-level education</a:t>
            </a:r>
          </a:p>
          <a:p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Volunteer community service</a:t>
            </a:r>
          </a:p>
          <a:p>
            <a:r>
              <a:rPr lang="en-US" sz="18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Internships and hands-on experience</a:t>
            </a:r>
          </a:p>
          <a:p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Life-on-life discipleship and mentoring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9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73577"/>
          </a:xfrm>
        </p:spPr>
        <p:txBody>
          <a:bodyPr/>
          <a:lstStyle/>
          <a:p>
            <a:r>
              <a:rPr lang="en-US" dirty="0" err="1" smtClean="0"/>
              <a:t>CaCHE</a:t>
            </a:r>
            <a:r>
              <a:rPr lang="en-US" dirty="0" smtClean="0"/>
              <a:t> in Practice…</a:t>
            </a:r>
            <a:endParaRPr lang="en-US" dirty="0"/>
          </a:p>
        </p:txBody>
      </p:sp>
      <p:pic>
        <p:nvPicPr>
          <p:cNvPr id="7" name="Content Placeholder 6" descr="Antique_Student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8" b="7238"/>
          <a:stretch>
            <a:fillRect/>
          </a:stretch>
        </p:blipFill>
        <p:spPr>
          <a:xfrm>
            <a:off x="3805975" y="522245"/>
            <a:ext cx="5111750" cy="585311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33560" y="1435100"/>
            <a:ext cx="3284270" cy="4940258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Two </a:t>
            </a:r>
            <a:r>
              <a:rPr lang="en-US" sz="1600" dirty="0" err="1" smtClean="0"/>
              <a:t>CaCHE</a:t>
            </a:r>
            <a:r>
              <a:rPr lang="en-US" sz="1600" dirty="0" smtClean="0"/>
              <a:t> programs started in slum areas of </a:t>
            </a:r>
            <a:r>
              <a:rPr lang="en-US" sz="1600" dirty="0" err="1" smtClean="0"/>
              <a:t>Nariobi</a:t>
            </a:r>
            <a:r>
              <a:rPr lang="en-US" sz="1600" dirty="0" smtClean="0"/>
              <a:t>, Kenya</a:t>
            </a:r>
          </a:p>
          <a:p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F</a:t>
            </a:r>
            <a:r>
              <a:rPr lang="en-US" sz="1600" dirty="0" smtClean="0"/>
              <a:t>ive Academic Mentors trained for each site</a:t>
            </a:r>
          </a:p>
          <a:p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Two diploma programs offered in Software Development or Business/Entrepreneurship</a:t>
            </a:r>
          </a:p>
          <a:p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First semester consists of a “Foundation Semester” that provides an introduction to </a:t>
            </a:r>
            <a:r>
              <a:rPr lang="en-US" sz="1600" dirty="0"/>
              <a:t>d</a:t>
            </a:r>
            <a:r>
              <a:rPr lang="en-US" sz="1600" dirty="0" smtClean="0"/>
              <a:t>igital literacy, Christian worldview, and  English writing</a:t>
            </a:r>
          </a:p>
          <a:p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Working on building bridges for future student internships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6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PROCESS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1398" y="190742"/>
            <a:ext cx="3536410" cy="625277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Relationship</a:t>
            </a:r>
            <a:r>
              <a:rPr lang="en-US" dirty="0" smtClean="0"/>
              <a:t> – Academic Mentors </a:t>
            </a:r>
          </a:p>
          <a:p>
            <a:pPr marL="0" indent="0" algn="r">
              <a:buNone/>
            </a:pPr>
            <a:endParaRPr lang="en-US" dirty="0" smtClean="0"/>
          </a:p>
          <a:p>
            <a:r>
              <a:rPr lang="en-US" b="1" dirty="0" smtClean="0"/>
              <a:t>Reflection</a:t>
            </a:r>
            <a:r>
              <a:rPr lang="en-US" dirty="0" smtClean="0"/>
              <a:t> – Socratic Dialogue</a:t>
            </a:r>
          </a:p>
          <a:p>
            <a:pPr marL="0" indent="0" algn="r">
              <a:buNone/>
            </a:pPr>
            <a:endParaRPr lang="en-US" dirty="0" smtClean="0"/>
          </a:p>
          <a:p>
            <a:r>
              <a:rPr lang="en-US" b="1" dirty="0" smtClean="0"/>
              <a:t>Contextualization</a:t>
            </a:r>
            <a:r>
              <a:rPr lang="en-US" dirty="0" smtClean="0"/>
              <a:t> – Curriculum and Community-Based Experiences </a:t>
            </a:r>
            <a:endParaRPr lang="en-US" dirty="0"/>
          </a:p>
        </p:txBody>
      </p:sp>
      <p:pic>
        <p:nvPicPr>
          <p:cNvPr id="5" name="Picture 4" descr="pottery-166797_12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" y="2029881"/>
            <a:ext cx="5388764" cy="375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21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mandasanchezmen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6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408</Words>
  <Application>Microsoft Macintosh PowerPoint</Application>
  <PresentationFormat>On-screen Show (4:3)</PresentationFormat>
  <Paragraphs>73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Microsoft Word Document</vt:lpstr>
      <vt:lpstr>MATUL Presentation </vt:lpstr>
      <vt:lpstr>Shared Vision </vt:lpstr>
      <vt:lpstr>Who We Are</vt:lpstr>
      <vt:lpstr>CaCHE Explained…</vt:lpstr>
      <vt:lpstr>PowerPoint Presentation</vt:lpstr>
      <vt:lpstr>The Pieces of CaCHE Explained…</vt:lpstr>
      <vt:lpstr>CaCHE in Practice…</vt:lpstr>
      <vt:lpstr>PROCESS</vt:lpstr>
      <vt:lpstr>PowerPoint Presentation</vt:lpstr>
      <vt:lpstr>Academic Mentor Training</vt:lpstr>
      <vt:lpstr>Reflection</vt:lpstr>
      <vt:lpstr>PowerPoint Presentation</vt:lpstr>
      <vt:lpstr>Contextualization</vt:lpstr>
      <vt:lpstr>PowerPoint Presentation</vt:lpstr>
      <vt:lpstr>PowerPoint Presentation</vt:lpstr>
      <vt:lpstr>PowerPoint Presentation</vt:lpstr>
      <vt:lpstr>PowerPoint Presentation</vt:lpstr>
      <vt:lpstr>What CaCHE Global does to support our programs…and how we might partner with MATUL </vt:lpstr>
      <vt:lpstr>Questions for Discussion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MATUL Presentation </dc:title>
  <dc:creator>Amanda</dc:creator>
  <cp:lastModifiedBy>Amanda</cp:lastModifiedBy>
  <cp:revision>11</cp:revision>
  <dcterms:created xsi:type="dcterms:W3CDTF">2015-05-07T03:08:39Z</dcterms:created>
  <dcterms:modified xsi:type="dcterms:W3CDTF">2015-05-13T06:21:41Z</dcterms:modified>
</cp:coreProperties>
</file>